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875" autoAdjust="0"/>
  </p:normalViewPr>
  <p:slideViewPr>
    <p:cSldViewPr>
      <p:cViewPr varScale="1">
        <p:scale>
          <a:sx n="62" d="100"/>
          <a:sy n="62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60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
неналоговые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 
(факт)</c:v>
                </c:pt>
                <c:pt idx="1">
                  <c:v>2012 
(факт)</c:v>
                </c:pt>
                <c:pt idx="2">
                  <c:v>2013 
(факт)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3200.9</c:v>
                </c:pt>
                <c:pt idx="1">
                  <c:v>4363.6000000000004</c:v>
                </c:pt>
                <c:pt idx="2">
                  <c:v>6255.1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
поступления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 
(факт)</c:v>
                </c:pt>
                <c:pt idx="1">
                  <c:v>2012 
(факт)</c:v>
                </c:pt>
                <c:pt idx="2">
                  <c:v>2013 
(факт)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3974</c:v>
                </c:pt>
                <c:pt idx="1">
                  <c:v>1977.9</c:v>
                </c:pt>
                <c:pt idx="2" formatCode="0.0">
                  <c:v>2218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2011 
(факт)</c:v>
                </c:pt>
                <c:pt idx="1">
                  <c:v>2012 
(факт)</c:v>
                </c:pt>
                <c:pt idx="2">
                  <c:v>2013 
(факт)</c:v>
                </c:pt>
              </c:strCache>
            </c:strRef>
          </c:cat>
          <c:val>
            <c:numRef>
              <c:f>Лист1!$D$2:$D$5</c:f>
            </c:numRef>
          </c:val>
        </c:ser>
        <c:overlap val="100"/>
        <c:axId val="96565504"/>
        <c:axId val="97075200"/>
      </c:barChart>
      <c:catAx>
        <c:axId val="96565504"/>
        <c:scaling>
          <c:orientation val="minMax"/>
        </c:scaling>
        <c:axPos val="b"/>
        <c:tickLblPos val="nextTo"/>
        <c:crossAx val="97075200"/>
        <c:crosses val="autoZero"/>
        <c:auto val="1"/>
        <c:lblAlgn val="ctr"/>
        <c:lblOffset val="100"/>
      </c:catAx>
      <c:valAx>
        <c:axId val="97075200"/>
        <c:scaling>
          <c:orientation val="minMax"/>
        </c:scaling>
        <c:axPos val="l"/>
        <c:majorGridlines/>
        <c:numFmt formatCode="General" sourceLinked="1"/>
        <c:tickLblPos val="nextTo"/>
        <c:crossAx val="96565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41984434237387003"/>
          <c:y val="2.3494860499265795E-2"/>
          <c:w val="0.44480606590842825"/>
          <c:h val="0.83843144056332164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Расходы на содержание органов
местного самоуправления (факт)</c:v>
                </c:pt>
                <c:pt idx="1">
                  <c:v>Расходы на содержание органов
местного самоуправления по нормативу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2417.1</c:v>
                </c:pt>
                <c:pt idx="1">
                  <c:v>2772.9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Расходы на содержание органов
местного самоуправления (факт)</c:v>
                </c:pt>
                <c:pt idx="1">
                  <c:v>Расходы на содержание органов
местного самоуправления по нормативу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3418.9</c:v>
                </c:pt>
                <c:pt idx="1">
                  <c:v>4166.3999999999996</c:v>
                </c:pt>
              </c:numCache>
            </c:numRef>
          </c:val>
        </c:ser>
        <c:overlap val="100"/>
        <c:axId val="99612928"/>
        <c:axId val="100020224"/>
      </c:barChart>
      <c:catAx>
        <c:axId val="99612928"/>
        <c:scaling>
          <c:orientation val="minMax"/>
        </c:scaling>
        <c:axPos val="l"/>
        <c:majorGridlines/>
        <c:tickLblPos val="nextTo"/>
        <c:crossAx val="100020224"/>
        <c:crosses val="autoZero"/>
        <c:auto val="1"/>
        <c:lblAlgn val="ctr"/>
        <c:lblOffset val="100"/>
      </c:catAx>
      <c:valAx>
        <c:axId val="100020224"/>
        <c:scaling>
          <c:orientation val="minMax"/>
        </c:scaling>
        <c:axPos val="b"/>
        <c:majorGridlines/>
        <c:numFmt formatCode="General" sourceLinked="1"/>
        <c:tickLblPos val="nextTo"/>
        <c:crossAx val="99612928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2012 (факт)</c:v>
                </c:pt>
                <c:pt idx="1">
                  <c:v>2013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470</c:v>
                </c:pt>
                <c:pt idx="1">
                  <c:v>518.1</c:v>
                </c:pt>
              </c:numCache>
            </c:numRef>
          </c:val>
        </c:ser>
        <c:shape val="cylinder"/>
        <c:axId val="97499008"/>
        <c:axId val="97512064"/>
        <c:axId val="0"/>
      </c:bar3DChart>
      <c:catAx>
        <c:axId val="97499008"/>
        <c:scaling>
          <c:orientation val="minMax"/>
        </c:scaling>
        <c:axPos val="b"/>
        <c:tickLblPos val="nextTo"/>
        <c:crossAx val="97512064"/>
        <c:crosses val="autoZero"/>
        <c:auto val="1"/>
        <c:lblAlgn val="ctr"/>
        <c:lblOffset val="100"/>
      </c:catAx>
      <c:valAx>
        <c:axId val="97512064"/>
        <c:scaling>
          <c:orientation val="minMax"/>
        </c:scaling>
        <c:axPos val="l"/>
        <c:majorGridlines/>
        <c:numFmt formatCode="0.0" sourceLinked="1"/>
        <c:tickLblPos val="nextTo"/>
        <c:crossAx val="97499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5.4497059395353403E-2"/>
          <c:y val="3.066645202833226E-2"/>
          <c:w val="0.73441406629726758"/>
          <c:h val="0.84484821336917038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445.2</c:v>
                </c:pt>
                <c:pt idx="1">
                  <c:v>475.3</c:v>
                </c:pt>
                <c:pt idx="2">
                  <c:v>505.9</c:v>
                </c:pt>
                <c:pt idx="3">
                  <c:v>580.4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
 на сов.доход
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12.5</c:v>
                </c:pt>
                <c:pt idx="1">
                  <c:v>17.5</c:v>
                </c:pt>
                <c:pt idx="2">
                  <c:v>36.200000000000003</c:v>
                </c:pt>
                <c:pt idx="3">
                  <c:v>44.4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
на имущество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3748.1</c:v>
                </c:pt>
                <c:pt idx="1">
                  <c:v>1889.3</c:v>
                </c:pt>
                <c:pt idx="2">
                  <c:v>3109.4</c:v>
                </c:pt>
                <c:pt idx="3">
                  <c:v>3657.7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15.3</c:v>
                </c:pt>
                <c:pt idx="1">
                  <c:v>10.200000000000001</c:v>
                </c:pt>
                <c:pt idx="2">
                  <c:v>10.8</c:v>
                </c:pt>
                <c:pt idx="3">
                  <c:v>7.1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задолженность
по отмен налогам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98.8</c:v>
                </c:pt>
                <c:pt idx="1">
                  <c:v>97.8</c:v>
                </c:pt>
                <c:pt idx="2">
                  <c:v>97.4</c:v>
                </c:pt>
                <c:pt idx="3">
                  <c:v>96.9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
исп.имущества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635.5</c:v>
                </c:pt>
                <c:pt idx="1">
                  <c:v>629.29999999999995</c:v>
                </c:pt>
                <c:pt idx="2">
                  <c:v>573.6</c:v>
                </c:pt>
                <c:pt idx="3">
                  <c:v>852.2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
от продажи
нематер.актив.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>
                  <c:v>1.4</c:v>
                </c:pt>
                <c:pt idx="1">
                  <c:v>81.3</c:v>
                </c:pt>
                <c:pt idx="2">
                  <c:v>30.3</c:v>
                </c:pt>
                <c:pt idx="3">
                  <c:v>1009.4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штрафы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2010
 год</c:v>
                </c:pt>
                <c:pt idx="1">
                  <c:v>2011 
год</c:v>
                </c:pt>
                <c:pt idx="2">
                  <c:v>2012
 год</c:v>
                </c:pt>
                <c:pt idx="3">
                  <c:v>2013
 год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 formatCode="0.0">
                  <c:v>6</c:v>
                </c:pt>
                <c:pt idx="3" formatCode="0.0">
                  <c:v>7</c:v>
                </c:pt>
              </c:numCache>
            </c:numRef>
          </c:val>
        </c:ser>
        <c:shape val="cone"/>
        <c:axId val="94369664"/>
        <c:axId val="94371200"/>
        <c:axId val="0"/>
      </c:bar3DChart>
      <c:catAx>
        <c:axId val="94369664"/>
        <c:scaling>
          <c:orientation val="minMax"/>
        </c:scaling>
        <c:axPos val="b"/>
        <c:numFmt formatCode="General" sourceLinked="1"/>
        <c:tickLblPos val="nextTo"/>
        <c:crossAx val="94371200"/>
        <c:crosses val="autoZero"/>
        <c:auto val="1"/>
        <c:lblAlgn val="ctr"/>
        <c:lblOffset val="100"/>
      </c:catAx>
      <c:valAx>
        <c:axId val="94371200"/>
        <c:scaling>
          <c:orientation val="minMax"/>
        </c:scaling>
        <c:axPos val="l"/>
        <c:majorGridlines/>
        <c:numFmt formatCode="0%" sourceLinked="1"/>
        <c:tickLblPos val="nextTo"/>
        <c:crossAx val="9436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21065422377886"/>
          <c:y val="4.7178366205660856E-2"/>
          <c:w val="0.24653008651696356"/>
          <c:h val="0.9528216337943401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dLbl>
              <c:idx val="4"/>
              <c:layout>
                <c:manualLayout>
                  <c:x val="-0.34688623991445616"/>
                  <c:y val="0.17327459618208521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Задолженность
 и  перерасчеты по отмененным налогам, сборам и иным обязательным платежам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580.4</c:v>
                </c:pt>
                <c:pt idx="1">
                  <c:v>44.3</c:v>
                </c:pt>
                <c:pt idx="2">
                  <c:v>3657.7</c:v>
                </c:pt>
                <c:pt idx="3">
                  <c:v>7.1</c:v>
                </c:pt>
                <c:pt idx="4">
                  <c:v>96.9</c:v>
                </c:pt>
              </c:numCache>
            </c:numRef>
          </c:val>
          <c:bubble3D val="1"/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48"/>
          </c:dPt>
          <c:dLbls>
            <c:dLbl>
              <c:idx val="2"/>
              <c:layout>
                <c:manualLayout>
                  <c:x val="0.1983835180324682"/>
                  <c:y val="0.25838100077661341"/>
                </c:manualLayout>
              </c:layout>
              <c:dLblPos val="bestFit"/>
              <c:showCatName val="1"/>
              <c:showPercent val="1"/>
            </c:dLbl>
            <c:dLblPos val="bestFit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Обшегосударственные вопросы</c:v>
                </c:pt>
                <c:pt idx="1">
                  <c:v>Национальная
 оборона</c:v>
                </c:pt>
                <c:pt idx="2">
                  <c:v>Национальная
 безопасноть и правоохранительная деятельность</c:v>
                </c:pt>
                <c:pt idx="3">
                  <c:v>Национальная
экономика</c:v>
                </c:pt>
                <c:pt idx="4">
                  <c:v>Жилищно-коммунальное 
хозяйство</c:v>
                </c:pt>
                <c:pt idx="5">
                  <c:v>Культура,
кинематография</c:v>
                </c:pt>
                <c:pt idx="6">
                  <c:v>Социальная
 политика</c:v>
                </c:pt>
                <c:pt idx="7">
                  <c:v>Обслуживание 
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3575.8</c:v>
                </c:pt>
                <c:pt idx="1">
                  <c:v>149.30000000000001</c:v>
                </c:pt>
                <c:pt idx="2">
                  <c:v>440.7</c:v>
                </c:pt>
                <c:pt idx="3">
                  <c:v>210.4</c:v>
                </c:pt>
                <c:pt idx="4">
                  <c:v>1166.3</c:v>
                </c:pt>
                <c:pt idx="5">
                  <c:v>2333.6</c:v>
                </c:pt>
                <c:pt idx="6">
                  <c:v>21.4</c:v>
                </c:pt>
                <c:pt idx="7">
                  <c:v>15.1</c:v>
                </c:pt>
              </c:numCache>
            </c:numRef>
          </c:val>
        </c:ser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925014581510648E-2"/>
          <c:y val="5.6828193832599128E-2"/>
          <c:w val="0.77953606493632721"/>
          <c:h val="0.816845537479621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3226.5</c:v>
                </c:pt>
                <c:pt idx="1">
                  <c:v>4131.6000000000004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2575.5</c:v>
                </c:pt>
                <c:pt idx="1">
                  <c:v>3801.7</c:v>
                </c:pt>
              </c:numCache>
            </c:numRef>
          </c:val>
        </c:ser>
        <c:axId val="97344512"/>
        <c:axId val="98034432"/>
      </c:barChart>
      <c:catAx>
        <c:axId val="97344512"/>
        <c:scaling>
          <c:orientation val="minMax"/>
        </c:scaling>
        <c:axPos val="b"/>
        <c:numFmt formatCode="General" sourceLinked="1"/>
        <c:tickLblPos val="nextTo"/>
        <c:crossAx val="98034432"/>
        <c:crosses val="autoZero"/>
        <c:auto val="1"/>
        <c:lblAlgn val="ctr"/>
        <c:lblOffset val="100"/>
      </c:catAx>
      <c:valAx>
        <c:axId val="98034432"/>
        <c:scaling>
          <c:orientation val="minMax"/>
        </c:scaling>
        <c:axPos val="l"/>
        <c:numFmt formatCode="General" sourceLinked="1"/>
        <c:tickLblPos val="nextTo"/>
        <c:crossAx val="97344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жилищно
-коммунальное хозяйство</c:v>
                </c:pt>
                <c:pt idx="1">
                  <c:v>Культура, 
кинематография</c:v>
                </c:pt>
                <c:pt idx="2">
                  <c:v>Социальная
 политика</c:v>
                </c:pt>
                <c:pt idx="3">
                  <c:v>Национальная
 экономика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1166.3</c:v>
                </c:pt>
                <c:pt idx="1">
                  <c:v>2333.6</c:v>
                </c:pt>
                <c:pt idx="2">
                  <c:v>21.4</c:v>
                </c:pt>
                <c:pt idx="3">
                  <c:v>210.4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2012 (факт)</c:v>
                </c:pt>
                <c:pt idx="1">
                  <c:v>2013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1953.2</c:v>
                </c:pt>
                <c:pt idx="1">
                  <c:v>2333.6</c:v>
                </c:pt>
              </c:numCache>
            </c:numRef>
          </c:val>
        </c:ser>
        <c:shape val="cylinder"/>
        <c:axId val="99036160"/>
        <c:axId val="99243904"/>
        <c:axId val="0"/>
      </c:bar3DChart>
      <c:catAx>
        <c:axId val="99036160"/>
        <c:scaling>
          <c:orientation val="minMax"/>
        </c:scaling>
        <c:axPos val="b"/>
        <c:tickLblPos val="nextTo"/>
        <c:crossAx val="99243904"/>
        <c:crosses val="autoZero"/>
        <c:auto val="1"/>
        <c:lblAlgn val="ctr"/>
        <c:lblOffset val="100"/>
      </c:catAx>
      <c:valAx>
        <c:axId val="99243904"/>
        <c:scaling>
          <c:orientation val="minMax"/>
        </c:scaling>
        <c:axPos val="l"/>
        <c:majorGridlines/>
        <c:numFmt formatCode="General" sourceLinked="1"/>
        <c:tickLblPos val="nextTo"/>
        <c:crossAx val="99036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средств
областного бюджета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 (факт)</c:v>
                </c:pt>
                <c:pt idx="1">
                  <c:v>2012 (факт)</c:v>
                </c:pt>
                <c:pt idx="2">
                  <c:v>2013 (факт)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117.8</c:v>
                </c:pt>
                <c:pt idx="2">
                  <c:v>120.4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
местного бюджета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2011 (факт)</c:v>
                </c:pt>
                <c:pt idx="1">
                  <c:v>2012 (факт)</c:v>
                </c:pt>
                <c:pt idx="2">
                  <c:v>2013 (факт)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813.5</c:v>
                </c:pt>
                <c:pt idx="1">
                  <c:v>204.2</c:v>
                </c:pt>
                <c:pt idx="2">
                  <c:v>90</c:v>
                </c:pt>
              </c:numCache>
            </c:numRef>
          </c:val>
        </c:ser>
        <c:overlap val="100"/>
        <c:axId val="99112832"/>
        <c:axId val="99114368"/>
      </c:barChart>
      <c:catAx>
        <c:axId val="99112832"/>
        <c:scaling>
          <c:orientation val="minMax"/>
        </c:scaling>
        <c:axPos val="b"/>
        <c:tickLblPos val="nextTo"/>
        <c:crossAx val="99114368"/>
        <c:crosses val="autoZero"/>
        <c:auto val="1"/>
        <c:lblAlgn val="ctr"/>
        <c:lblOffset val="100"/>
      </c:catAx>
      <c:valAx>
        <c:axId val="99114368"/>
        <c:scaling>
          <c:orientation val="minMax"/>
        </c:scaling>
        <c:axPos val="l"/>
        <c:majorGridlines/>
        <c:numFmt formatCode="General" sourceLinked="1"/>
        <c:tickLblPos val="nextTo"/>
        <c:crossAx val="99112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2012 (факт)</c:v>
                </c:pt>
                <c:pt idx="1">
                  <c:v>2013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6530</c:v>
                </c:pt>
                <c:pt idx="1">
                  <c:v>7912.6</c:v>
                </c:pt>
              </c:numCache>
            </c:numRef>
          </c:val>
        </c:ser>
        <c:shape val="cylinder"/>
        <c:axId val="99581312"/>
        <c:axId val="99587200"/>
        <c:axId val="0"/>
      </c:bar3DChart>
      <c:catAx>
        <c:axId val="99581312"/>
        <c:scaling>
          <c:orientation val="minMax"/>
        </c:scaling>
        <c:axPos val="b"/>
        <c:tickLblPos val="nextTo"/>
        <c:crossAx val="99587200"/>
        <c:crosses val="autoZero"/>
        <c:auto val="1"/>
        <c:lblAlgn val="ctr"/>
        <c:lblOffset val="100"/>
      </c:catAx>
      <c:valAx>
        <c:axId val="99587200"/>
        <c:scaling>
          <c:orientation val="minMax"/>
        </c:scaling>
        <c:axPos val="l"/>
        <c:majorGridlines/>
        <c:numFmt formatCode="0.0" sourceLinked="1"/>
        <c:tickLblPos val="nextTo"/>
        <c:crossAx val="99581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B6006-EC9D-4781-9486-AA6D9E28B05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8F22A-D3D5-4BBB-9B5D-2CFFD336CBA5}">
      <dgm:prSet phldrT="[Текст]"/>
      <dgm:spPr/>
      <dgm:t>
        <a:bodyPr/>
        <a:lstStyle/>
        <a:p>
          <a:endParaRPr lang="ru-RU" sz="1300" dirty="0"/>
        </a:p>
      </dgm:t>
    </dgm:pt>
    <dgm:pt modelId="{99012A22-EAC0-4012-B022-BFF9146F6019}" type="parTrans" cxnId="{8A688881-1121-4610-A2B7-CA7D03DD8E5D}">
      <dgm:prSet/>
      <dgm:spPr/>
      <dgm:t>
        <a:bodyPr/>
        <a:lstStyle/>
        <a:p>
          <a:endParaRPr lang="ru-RU"/>
        </a:p>
      </dgm:t>
    </dgm:pt>
    <dgm:pt modelId="{D5C407CA-0948-4A8A-A6B7-1C9E34024A05}" type="sibTrans" cxnId="{8A688881-1121-4610-A2B7-CA7D03DD8E5D}">
      <dgm:prSet/>
      <dgm:spPr/>
      <dgm:t>
        <a:bodyPr/>
        <a:lstStyle/>
        <a:p>
          <a:endParaRPr lang="ru-RU"/>
        </a:p>
      </dgm:t>
    </dgm:pt>
    <dgm:pt modelId="{BD11E4E1-F3CC-4E82-A2BF-8BC797AAE651}">
      <dgm:prSet phldrT="[Текст]" custT="1"/>
      <dgm:spPr/>
      <dgm:t>
        <a:bodyPr/>
        <a:lstStyle/>
        <a:p>
          <a:endParaRPr lang="ru-RU" sz="1200" dirty="0"/>
        </a:p>
      </dgm:t>
    </dgm:pt>
    <dgm:pt modelId="{484317F7-9142-4EF9-A3DA-0741C28D82DB}" type="parTrans" cxnId="{0E296901-832F-4CC2-8C3E-198CDCA76998}">
      <dgm:prSet/>
      <dgm:spPr/>
      <dgm:t>
        <a:bodyPr/>
        <a:lstStyle/>
        <a:p>
          <a:endParaRPr lang="ru-RU"/>
        </a:p>
      </dgm:t>
    </dgm:pt>
    <dgm:pt modelId="{50FF7AB6-D08D-4301-98EF-9BFCF4E73B66}" type="sibTrans" cxnId="{0E296901-832F-4CC2-8C3E-198CDCA76998}">
      <dgm:prSet/>
      <dgm:spPr/>
      <dgm:t>
        <a:bodyPr/>
        <a:lstStyle/>
        <a:p>
          <a:endParaRPr lang="ru-RU"/>
        </a:p>
      </dgm:t>
    </dgm:pt>
    <dgm:pt modelId="{64440443-C44C-41DE-8798-F61514A68DD0}">
      <dgm:prSet phldrT="[Текст]" custT="1"/>
      <dgm:spPr/>
      <dgm:t>
        <a:bodyPr/>
        <a:lstStyle/>
        <a:p>
          <a:endParaRPr lang="ru-RU" sz="1200" dirty="0"/>
        </a:p>
      </dgm:t>
    </dgm:pt>
    <dgm:pt modelId="{EEF83DA8-0279-4393-A470-3D3878819A99}" type="parTrans" cxnId="{7CBC8389-C8FD-43C3-AF7B-EF0BCC73BABA}">
      <dgm:prSet/>
      <dgm:spPr/>
      <dgm:t>
        <a:bodyPr/>
        <a:lstStyle/>
        <a:p>
          <a:endParaRPr lang="ru-RU"/>
        </a:p>
      </dgm:t>
    </dgm:pt>
    <dgm:pt modelId="{104A87AD-A022-49C4-A032-B62397A9C6AA}" type="sibTrans" cxnId="{7CBC8389-C8FD-43C3-AF7B-EF0BCC73BABA}">
      <dgm:prSet/>
      <dgm:spPr/>
      <dgm:t>
        <a:bodyPr/>
        <a:lstStyle/>
        <a:p>
          <a:endParaRPr lang="ru-RU"/>
        </a:p>
      </dgm:t>
    </dgm:pt>
    <dgm:pt modelId="{CEFE0403-389D-40B9-83F2-C7F69CE87DE4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НАЛОГИ НА ПРИБЫЛЬ, ДОХОДЫ – 580,4</a:t>
          </a:r>
          <a:endParaRPr lang="ru-RU" sz="1200" b="1" dirty="0">
            <a:solidFill>
              <a:schemeClr val="tx1"/>
            </a:solidFill>
          </a:endParaRPr>
        </a:p>
      </dgm:t>
    </dgm:pt>
    <dgm:pt modelId="{B0288A4A-258C-4EB6-B612-136347078571}" type="parTrans" cxnId="{11ACF7A5-F481-41A8-A554-F6893E5B42A9}">
      <dgm:prSet/>
      <dgm:spPr/>
      <dgm:t>
        <a:bodyPr/>
        <a:lstStyle/>
        <a:p>
          <a:endParaRPr lang="ru-RU"/>
        </a:p>
      </dgm:t>
    </dgm:pt>
    <dgm:pt modelId="{BFB29FCC-11C9-4BCF-BA94-523BD1CE4C8D}" type="sibTrans" cxnId="{11ACF7A5-F481-41A8-A554-F6893E5B42A9}">
      <dgm:prSet/>
      <dgm:spPr/>
      <dgm:t>
        <a:bodyPr/>
        <a:lstStyle/>
        <a:p>
          <a:endParaRPr lang="ru-RU"/>
        </a:p>
      </dgm:t>
    </dgm:pt>
    <dgm:pt modelId="{B72A5CC2-F8D3-4371-8A93-A2DFD2499C3D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НАЛОГИ НА СОВОКУПНЫЙ ДОХОД -,44,4  </a:t>
          </a:r>
          <a:endParaRPr lang="ru-RU" sz="1200" b="1" dirty="0">
            <a:solidFill>
              <a:schemeClr val="tx1"/>
            </a:solidFill>
          </a:endParaRPr>
        </a:p>
      </dgm:t>
    </dgm:pt>
    <dgm:pt modelId="{38DB9A94-D735-4940-B68D-9F5C9B651A94}" type="parTrans" cxnId="{4005759F-6F38-4951-A5B5-1690C714B5F5}">
      <dgm:prSet/>
      <dgm:spPr/>
      <dgm:t>
        <a:bodyPr/>
        <a:lstStyle/>
        <a:p>
          <a:endParaRPr lang="ru-RU"/>
        </a:p>
      </dgm:t>
    </dgm:pt>
    <dgm:pt modelId="{FEB19AE0-2A1D-41F6-B405-A901867C03A4}" type="sibTrans" cxnId="{4005759F-6F38-4951-A5B5-1690C714B5F5}">
      <dgm:prSet/>
      <dgm:spPr/>
      <dgm:t>
        <a:bodyPr/>
        <a:lstStyle/>
        <a:p>
          <a:endParaRPr lang="ru-RU"/>
        </a:p>
      </dgm:t>
    </dgm:pt>
    <dgm:pt modelId="{1DE3E5E2-293C-4A75-9F81-49EE29E68F14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НАЛОГИ НА ИМУЩЕСТВО – 3657,7</a:t>
          </a:r>
          <a:endParaRPr lang="ru-RU" sz="1200" b="1" dirty="0">
            <a:solidFill>
              <a:schemeClr val="tx1"/>
            </a:solidFill>
          </a:endParaRPr>
        </a:p>
      </dgm:t>
    </dgm:pt>
    <dgm:pt modelId="{AC2BA4C1-896E-4417-9B02-45B20D5C84AC}" type="parTrans" cxnId="{4AA8AD28-8D28-4369-B423-C75A4B8CFD3C}">
      <dgm:prSet/>
      <dgm:spPr/>
      <dgm:t>
        <a:bodyPr/>
        <a:lstStyle/>
        <a:p>
          <a:endParaRPr lang="ru-RU"/>
        </a:p>
      </dgm:t>
    </dgm:pt>
    <dgm:pt modelId="{6B7C2343-E0DC-4F04-B64F-C66446B29801}" type="sibTrans" cxnId="{4AA8AD28-8D28-4369-B423-C75A4B8CFD3C}">
      <dgm:prSet/>
      <dgm:spPr/>
      <dgm:t>
        <a:bodyPr/>
        <a:lstStyle/>
        <a:p>
          <a:endParaRPr lang="ru-RU"/>
        </a:p>
      </dgm:t>
    </dgm:pt>
    <dgm:pt modelId="{87AB1B6D-D3F0-4151-90A5-66AED3C40F2C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 ОТ ИСПОЛЬЗОВАНИЯ ИМУЩЕСТВА, НАХОДЯЩЕГОСЯ В ГОСУДАРСТВЕННОЙ И МУНИЦИПАЛЬНОЙ СОБСТВЕННОСТИ – 852,3</a:t>
          </a:r>
          <a:endParaRPr lang="ru-RU" sz="1200" dirty="0">
            <a:solidFill>
              <a:schemeClr val="tx1"/>
            </a:solidFill>
          </a:endParaRPr>
        </a:p>
      </dgm:t>
    </dgm:pt>
    <dgm:pt modelId="{AEB86033-DB68-4C3F-9C00-526C71049EC6}" type="parTrans" cxnId="{1141175D-C6D3-4A02-9EF0-4C292DA8FA91}">
      <dgm:prSet/>
      <dgm:spPr/>
      <dgm:t>
        <a:bodyPr/>
        <a:lstStyle/>
        <a:p>
          <a:endParaRPr lang="ru-RU"/>
        </a:p>
      </dgm:t>
    </dgm:pt>
    <dgm:pt modelId="{FA8D5504-6942-47A8-95EF-16164F1CD68C}" type="sibTrans" cxnId="{1141175D-C6D3-4A02-9EF0-4C292DA8FA91}">
      <dgm:prSet/>
      <dgm:spPr/>
      <dgm:t>
        <a:bodyPr/>
        <a:lstStyle/>
        <a:p>
          <a:endParaRPr lang="ru-RU"/>
        </a:p>
      </dgm:t>
    </dgm:pt>
    <dgm:pt modelId="{48D83713-E852-494C-9184-3FA364D48782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ГОСУДАРСТВЕННАЯ  ПОШЛИНА- 7,1</a:t>
          </a:r>
          <a:endParaRPr lang="ru-RU" sz="1200" b="1" dirty="0">
            <a:solidFill>
              <a:schemeClr val="tx1"/>
            </a:solidFill>
          </a:endParaRPr>
        </a:p>
      </dgm:t>
    </dgm:pt>
    <dgm:pt modelId="{811935A1-187A-4E09-BAE5-0E6A7FE8A980}" type="parTrans" cxnId="{2DA657D5-504A-4812-A166-F0B1DECCF4C6}">
      <dgm:prSet/>
      <dgm:spPr/>
      <dgm:t>
        <a:bodyPr/>
        <a:lstStyle/>
        <a:p>
          <a:endParaRPr lang="ru-RU"/>
        </a:p>
      </dgm:t>
    </dgm:pt>
    <dgm:pt modelId="{C0F79C60-6AC5-4390-AE0A-DC8174B1155F}" type="sibTrans" cxnId="{2DA657D5-504A-4812-A166-F0B1DECCF4C6}">
      <dgm:prSet/>
      <dgm:spPr/>
      <dgm:t>
        <a:bodyPr/>
        <a:lstStyle/>
        <a:p>
          <a:endParaRPr lang="ru-RU"/>
        </a:p>
      </dgm:t>
    </dgm:pt>
    <dgm:pt modelId="{32A78504-E8B3-4A81-A9D7-B2322F6961FC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ЗАДОЛЖЕННОСТЬ И ПЕРЕРАСЧЕТЫ ПО ОТМЕНЕННЫМ НАЛОГАМ, СБОРАМ И ИНЫМ ОБЯЗАТЕЛЬНЫМ ПЛАТЕЖАМ – 96,9</a:t>
          </a:r>
          <a:endParaRPr lang="ru-RU" sz="1200" b="1" dirty="0">
            <a:solidFill>
              <a:schemeClr val="tx1"/>
            </a:solidFill>
          </a:endParaRPr>
        </a:p>
      </dgm:t>
    </dgm:pt>
    <dgm:pt modelId="{805F548F-825F-4585-9188-DAD9328D179E}" type="parTrans" cxnId="{E8F0CF9B-448D-4D5F-9011-D88C0973D004}">
      <dgm:prSet/>
      <dgm:spPr/>
      <dgm:t>
        <a:bodyPr/>
        <a:lstStyle/>
        <a:p>
          <a:endParaRPr lang="ru-RU"/>
        </a:p>
      </dgm:t>
    </dgm:pt>
    <dgm:pt modelId="{D1AF27A1-F85F-4E58-96AC-B0A5F87C4DF7}" type="sibTrans" cxnId="{E8F0CF9B-448D-4D5F-9011-D88C0973D004}">
      <dgm:prSet/>
      <dgm:spPr/>
      <dgm:t>
        <a:bodyPr/>
        <a:lstStyle/>
        <a:p>
          <a:endParaRPr lang="ru-RU"/>
        </a:p>
      </dgm:t>
    </dgm:pt>
    <dgm:pt modelId="{92914692-4973-45D2-A608-0593132CDB1D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 ОТ ПРОДАЖИ МАТЕРИАЛЬНЫХ И НЕМАТЕРИАЛЬНЫХ АКТИВОВ – 1009,4</a:t>
          </a:r>
          <a:endParaRPr lang="ru-RU" sz="1200" b="1" dirty="0">
            <a:solidFill>
              <a:schemeClr val="tx1"/>
            </a:solidFill>
          </a:endParaRPr>
        </a:p>
      </dgm:t>
    </dgm:pt>
    <dgm:pt modelId="{DB8BA55A-D94C-497D-A9D2-AAA73F73BC1C}" type="parTrans" cxnId="{03D6A01C-774F-43F4-A8D4-798638FB6B01}">
      <dgm:prSet/>
      <dgm:spPr/>
      <dgm:t>
        <a:bodyPr/>
        <a:lstStyle/>
        <a:p>
          <a:endParaRPr lang="ru-RU"/>
        </a:p>
      </dgm:t>
    </dgm:pt>
    <dgm:pt modelId="{C28342E2-CBA9-4E22-850F-77F8F5EDE6DD}" type="sibTrans" cxnId="{03D6A01C-774F-43F4-A8D4-798638FB6B01}">
      <dgm:prSet/>
      <dgm:spPr/>
      <dgm:t>
        <a:bodyPr/>
        <a:lstStyle/>
        <a:p>
          <a:endParaRPr lang="ru-RU"/>
        </a:p>
      </dgm:t>
    </dgm:pt>
    <dgm:pt modelId="{A7DCB04B-5DA8-4C7F-A45C-0348B1D5BD88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ШТРАФЫ, САНКЦИИ, ВОЗМЕЩЕНИЕ УЩЕРБА – 7,0</a:t>
          </a:r>
          <a:endParaRPr lang="ru-RU" sz="1200" b="1" dirty="0">
            <a:solidFill>
              <a:schemeClr val="tx1"/>
            </a:solidFill>
          </a:endParaRPr>
        </a:p>
      </dgm:t>
    </dgm:pt>
    <dgm:pt modelId="{6479A64C-A108-408E-92AB-A7033F1CB43B}" type="parTrans" cxnId="{809301C5-3E33-4AF0-8B14-26275962CC52}">
      <dgm:prSet/>
      <dgm:spPr/>
      <dgm:t>
        <a:bodyPr/>
        <a:lstStyle/>
        <a:p>
          <a:endParaRPr lang="ru-RU"/>
        </a:p>
      </dgm:t>
    </dgm:pt>
    <dgm:pt modelId="{2EBAFCB2-C0BC-45ED-8568-EC2C1D58322E}" type="sibTrans" cxnId="{809301C5-3E33-4AF0-8B14-26275962CC52}">
      <dgm:prSet/>
      <dgm:spPr/>
      <dgm:t>
        <a:bodyPr/>
        <a:lstStyle/>
        <a:p>
          <a:endParaRPr lang="ru-RU"/>
        </a:p>
      </dgm:t>
    </dgm:pt>
    <dgm:pt modelId="{0C0199F0-9A23-4CF3-BF95-2AB46E5E06C7}" type="pres">
      <dgm:prSet presAssocID="{42CB6006-EC9D-4781-9486-AA6D9E28B05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4F0718-1EDD-4D8F-889F-87FAAE9583A6}" type="pres">
      <dgm:prSet presAssocID="{CEC8F22A-D3D5-4BBB-9B5D-2CFFD336CBA5}" presName="comp" presStyleCnt="0"/>
      <dgm:spPr/>
    </dgm:pt>
    <dgm:pt modelId="{16F02DBA-2D03-4998-9000-FE5975880185}" type="pres">
      <dgm:prSet presAssocID="{CEC8F22A-D3D5-4BBB-9B5D-2CFFD336CBA5}" presName="box" presStyleLbl="node1" presStyleIdx="0" presStyleCnt="8" custLinFactNeighborX="-348" custLinFactNeighborY="-12085"/>
      <dgm:spPr/>
      <dgm:t>
        <a:bodyPr/>
        <a:lstStyle/>
        <a:p>
          <a:endParaRPr lang="ru-RU"/>
        </a:p>
      </dgm:t>
    </dgm:pt>
    <dgm:pt modelId="{496ECA31-B466-4370-A87E-BBCBEAB450CE}" type="pres">
      <dgm:prSet presAssocID="{CEC8F22A-D3D5-4BBB-9B5D-2CFFD336CBA5}" presName="img" presStyleLbl="fgImgPlace1" presStyleIdx="0" presStyleCnt="8"/>
      <dgm:spPr/>
    </dgm:pt>
    <dgm:pt modelId="{3846906E-F2E7-4C24-9CA8-6B35BDD03B8C}" type="pres">
      <dgm:prSet presAssocID="{CEC8F22A-D3D5-4BBB-9B5D-2CFFD336CBA5}" presName="text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DA1BA-2434-44B4-82CD-F872A15688B5}" type="pres">
      <dgm:prSet presAssocID="{D5C407CA-0948-4A8A-A6B7-1C9E34024A05}" presName="spacer" presStyleCnt="0"/>
      <dgm:spPr/>
    </dgm:pt>
    <dgm:pt modelId="{147303AE-81B3-4F85-997E-3E0B1E45891B}" type="pres">
      <dgm:prSet presAssocID="{BD11E4E1-F3CC-4E82-A2BF-8BC797AAE651}" presName="comp" presStyleCnt="0"/>
      <dgm:spPr/>
    </dgm:pt>
    <dgm:pt modelId="{21EFE881-596C-4AEE-BC43-3C68147D5EFE}" type="pres">
      <dgm:prSet presAssocID="{BD11E4E1-F3CC-4E82-A2BF-8BC797AAE651}" presName="box" presStyleLbl="node1" presStyleIdx="1" presStyleCnt="8"/>
      <dgm:spPr/>
      <dgm:t>
        <a:bodyPr/>
        <a:lstStyle/>
        <a:p>
          <a:endParaRPr lang="ru-RU"/>
        </a:p>
      </dgm:t>
    </dgm:pt>
    <dgm:pt modelId="{A87ED4EA-E885-434E-A5B1-ADA0A15A0EFD}" type="pres">
      <dgm:prSet presAssocID="{BD11E4E1-F3CC-4E82-A2BF-8BC797AAE651}" presName="img" presStyleLbl="fgImgPlace1" presStyleIdx="1" presStyleCnt="8"/>
      <dgm:spPr/>
    </dgm:pt>
    <dgm:pt modelId="{C318E232-535F-4003-959C-2250C0EFEE6A}" type="pres">
      <dgm:prSet presAssocID="{BD11E4E1-F3CC-4E82-A2BF-8BC797AAE651}" presName="text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BAB1BD-98BD-4B09-A932-DF145CC5241A}" type="pres">
      <dgm:prSet presAssocID="{50FF7AB6-D08D-4301-98EF-9BFCF4E73B66}" presName="spacer" presStyleCnt="0"/>
      <dgm:spPr/>
    </dgm:pt>
    <dgm:pt modelId="{0EC6EE1F-4735-4CBB-B90D-C0CC4F8906C5}" type="pres">
      <dgm:prSet presAssocID="{64440443-C44C-41DE-8798-F61514A68DD0}" presName="comp" presStyleCnt="0"/>
      <dgm:spPr/>
    </dgm:pt>
    <dgm:pt modelId="{E8D239B4-09F1-4947-82BC-F98DCA5A8B1D}" type="pres">
      <dgm:prSet presAssocID="{64440443-C44C-41DE-8798-F61514A68DD0}" presName="box" presStyleLbl="node1" presStyleIdx="2" presStyleCnt="8"/>
      <dgm:spPr/>
      <dgm:t>
        <a:bodyPr/>
        <a:lstStyle/>
        <a:p>
          <a:endParaRPr lang="ru-RU"/>
        </a:p>
      </dgm:t>
    </dgm:pt>
    <dgm:pt modelId="{DDA4C36D-FC09-4D12-9068-ABD6D107B29F}" type="pres">
      <dgm:prSet presAssocID="{64440443-C44C-41DE-8798-F61514A68DD0}" presName="img" presStyleLbl="fgImgPlace1" presStyleIdx="2" presStyleCnt="8"/>
      <dgm:spPr/>
    </dgm:pt>
    <dgm:pt modelId="{18547C52-D9F6-442E-8E41-BF4196147745}" type="pres">
      <dgm:prSet presAssocID="{64440443-C44C-41DE-8798-F61514A68DD0}" presName="text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78E8C-6CE6-42B8-98E8-0532BC79CBDE}" type="pres">
      <dgm:prSet presAssocID="{104A87AD-A022-49C4-A032-B62397A9C6AA}" presName="spacer" presStyleCnt="0"/>
      <dgm:spPr/>
    </dgm:pt>
    <dgm:pt modelId="{222FD9A3-EC40-4B8D-8DA8-C0D5ADA025AC}" type="pres">
      <dgm:prSet presAssocID="{48D83713-E852-494C-9184-3FA364D48782}" presName="comp" presStyleCnt="0"/>
      <dgm:spPr/>
    </dgm:pt>
    <dgm:pt modelId="{EE85B8B3-8283-461E-8C25-7CD13866C49B}" type="pres">
      <dgm:prSet presAssocID="{48D83713-E852-494C-9184-3FA364D48782}" presName="box" presStyleLbl="node1" presStyleIdx="3" presStyleCnt="8"/>
      <dgm:spPr/>
      <dgm:t>
        <a:bodyPr/>
        <a:lstStyle/>
        <a:p>
          <a:endParaRPr lang="ru-RU"/>
        </a:p>
      </dgm:t>
    </dgm:pt>
    <dgm:pt modelId="{228335FC-1AEE-48D2-B1E5-FAD3CF621913}" type="pres">
      <dgm:prSet presAssocID="{48D83713-E852-494C-9184-3FA364D48782}" presName="img" presStyleLbl="fgImgPlace1" presStyleIdx="3" presStyleCnt="8"/>
      <dgm:spPr/>
    </dgm:pt>
    <dgm:pt modelId="{8447336F-7981-43BE-ADF2-081E2BF453D1}" type="pres">
      <dgm:prSet presAssocID="{48D83713-E852-494C-9184-3FA364D48782}" presName="text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751B5-E66A-4290-BF80-76F1561DFF0A}" type="pres">
      <dgm:prSet presAssocID="{C0F79C60-6AC5-4390-AE0A-DC8174B1155F}" presName="spacer" presStyleCnt="0"/>
      <dgm:spPr/>
    </dgm:pt>
    <dgm:pt modelId="{BDFB0AB9-292F-4746-9D58-FEEE2CBD0AC8}" type="pres">
      <dgm:prSet presAssocID="{32A78504-E8B3-4A81-A9D7-B2322F6961FC}" presName="comp" presStyleCnt="0"/>
      <dgm:spPr/>
    </dgm:pt>
    <dgm:pt modelId="{D41D50BD-C500-4A8B-9312-09132D93A7C7}" type="pres">
      <dgm:prSet presAssocID="{32A78504-E8B3-4A81-A9D7-B2322F6961FC}" presName="box" presStyleLbl="node1" presStyleIdx="4" presStyleCnt="8"/>
      <dgm:spPr/>
      <dgm:t>
        <a:bodyPr/>
        <a:lstStyle/>
        <a:p>
          <a:endParaRPr lang="ru-RU"/>
        </a:p>
      </dgm:t>
    </dgm:pt>
    <dgm:pt modelId="{69965F6F-A954-4BAF-8F4F-96F101C540F7}" type="pres">
      <dgm:prSet presAssocID="{32A78504-E8B3-4A81-A9D7-B2322F6961FC}" presName="img" presStyleLbl="fgImgPlace1" presStyleIdx="4" presStyleCnt="8" custLinFactNeighborX="-762" custLinFactNeighborY="-14282"/>
      <dgm:spPr/>
    </dgm:pt>
    <dgm:pt modelId="{DE0C2B2D-E5D6-4A4C-862A-32562C4861D3}" type="pres">
      <dgm:prSet presAssocID="{32A78504-E8B3-4A81-A9D7-B2322F6961FC}" presName="text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0A44A1-516E-4386-AA6B-FBEBB2226C9F}" type="pres">
      <dgm:prSet presAssocID="{D1AF27A1-F85F-4E58-96AC-B0A5F87C4DF7}" presName="spacer" presStyleCnt="0"/>
      <dgm:spPr/>
    </dgm:pt>
    <dgm:pt modelId="{6D60D04E-4132-493D-B471-7D98A30669AE}" type="pres">
      <dgm:prSet presAssocID="{87AB1B6D-D3F0-4151-90A5-66AED3C40F2C}" presName="comp" presStyleCnt="0"/>
      <dgm:spPr/>
    </dgm:pt>
    <dgm:pt modelId="{5E67E106-0194-45D6-9D43-6E8141BCF792}" type="pres">
      <dgm:prSet presAssocID="{87AB1B6D-D3F0-4151-90A5-66AED3C40F2C}" presName="box" presStyleLbl="node1" presStyleIdx="5" presStyleCnt="8" custScaleY="131036"/>
      <dgm:spPr/>
      <dgm:t>
        <a:bodyPr/>
        <a:lstStyle/>
        <a:p>
          <a:endParaRPr lang="ru-RU"/>
        </a:p>
      </dgm:t>
    </dgm:pt>
    <dgm:pt modelId="{A1339E2A-761B-4D42-AEFB-309B04DEB9AC}" type="pres">
      <dgm:prSet presAssocID="{87AB1B6D-D3F0-4151-90A5-66AED3C40F2C}" presName="img" presStyleLbl="fgImgPlace1" presStyleIdx="5" presStyleCnt="8"/>
      <dgm:spPr/>
    </dgm:pt>
    <dgm:pt modelId="{845D8BB2-2DD2-474C-A332-C1BF80129400}" type="pres">
      <dgm:prSet presAssocID="{87AB1B6D-D3F0-4151-90A5-66AED3C40F2C}" presName="text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F0761-5D96-474B-ABC1-5B6463125C96}" type="pres">
      <dgm:prSet presAssocID="{FA8D5504-6942-47A8-95EF-16164F1CD68C}" presName="spacer" presStyleCnt="0"/>
      <dgm:spPr/>
    </dgm:pt>
    <dgm:pt modelId="{18EC6F32-256C-46CF-9AA7-D9FAC039388D}" type="pres">
      <dgm:prSet presAssocID="{92914692-4973-45D2-A608-0593132CDB1D}" presName="comp" presStyleCnt="0"/>
      <dgm:spPr/>
    </dgm:pt>
    <dgm:pt modelId="{95C028EC-3C97-4F4B-B037-E5AFB7A77876}" type="pres">
      <dgm:prSet presAssocID="{92914692-4973-45D2-A608-0593132CDB1D}" presName="box" presStyleLbl="node1" presStyleIdx="6" presStyleCnt="8"/>
      <dgm:spPr/>
      <dgm:t>
        <a:bodyPr/>
        <a:lstStyle/>
        <a:p>
          <a:endParaRPr lang="ru-RU"/>
        </a:p>
      </dgm:t>
    </dgm:pt>
    <dgm:pt modelId="{CB957988-90B6-4A74-AE2E-22FBF857E7FF}" type="pres">
      <dgm:prSet presAssocID="{92914692-4973-45D2-A608-0593132CDB1D}" presName="img" presStyleLbl="fgImgPlace1" presStyleIdx="6" presStyleCnt="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AC8CC5B-76D9-4602-A971-E74A10DE926E}" type="pres">
      <dgm:prSet presAssocID="{92914692-4973-45D2-A608-0593132CDB1D}" presName="text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7F495-7239-4691-9176-0D4A177748CF}" type="pres">
      <dgm:prSet presAssocID="{C28342E2-CBA9-4E22-850F-77F8F5EDE6DD}" presName="spacer" presStyleCnt="0"/>
      <dgm:spPr/>
    </dgm:pt>
    <dgm:pt modelId="{D22D34EE-E77F-4BD3-A101-B9C81B782069}" type="pres">
      <dgm:prSet presAssocID="{A7DCB04B-5DA8-4C7F-A45C-0348B1D5BD88}" presName="comp" presStyleCnt="0"/>
      <dgm:spPr/>
    </dgm:pt>
    <dgm:pt modelId="{9EEFE99C-8540-438E-B2EC-4AD45462CAD9}" type="pres">
      <dgm:prSet presAssocID="{A7DCB04B-5DA8-4C7F-A45C-0348B1D5BD88}" presName="box" presStyleLbl="node1" presStyleIdx="7" presStyleCnt="8"/>
      <dgm:spPr/>
      <dgm:t>
        <a:bodyPr/>
        <a:lstStyle/>
        <a:p>
          <a:endParaRPr lang="ru-RU"/>
        </a:p>
      </dgm:t>
    </dgm:pt>
    <dgm:pt modelId="{4882C7B6-F218-4896-960A-A1AE0E690676}" type="pres">
      <dgm:prSet presAssocID="{A7DCB04B-5DA8-4C7F-A45C-0348B1D5BD88}" presName="img" presStyleLbl="fgImgPlace1" presStyleIdx="7" presStyleCnt="8"/>
      <dgm:spPr/>
    </dgm:pt>
    <dgm:pt modelId="{A93559C1-C9C1-42D0-8471-E091CA0F1C31}" type="pres">
      <dgm:prSet presAssocID="{A7DCB04B-5DA8-4C7F-A45C-0348B1D5BD88}" presName="text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864A1-F9D5-47DF-9AF9-457896CD5602}" type="presOf" srcId="{87AB1B6D-D3F0-4151-90A5-66AED3C40F2C}" destId="{5E67E106-0194-45D6-9D43-6E8141BCF792}" srcOrd="0" destOrd="0" presId="urn:microsoft.com/office/officeart/2005/8/layout/vList4"/>
    <dgm:cxn modelId="{AC81ACD4-992F-4CF8-B30E-5F3561D71E6C}" type="presOf" srcId="{CEC8F22A-D3D5-4BBB-9B5D-2CFFD336CBA5}" destId="{16F02DBA-2D03-4998-9000-FE5975880185}" srcOrd="0" destOrd="0" presId="urn:microsoft.com/office/officeart/2005/8/layout/vList4"/>
    <dgm:cxn modelId="{AD57C13A-B73F-4386-9794-6616BDF62696}" type="presOf" srcId="{48D83713-E852-494C-9184-3FA364D48782}" destId="{8447336F-7981-43BE-ADF2-081E2BF453D1}" srcOrd="1" destOrd="0" presId="urn:microsoft.com/office/officeart/2005/8/layout/vList4"/>
    <dgm:cxn modelId="{06A99FCE-E9C7-47BE-8757-01D7608E42C2}" type="presOf" srcId="{32A78504-E8B3-4A81-A9D7-B2322F6961FC}" destId="{D41D50BD-C500-4A8B-9312-09132D93A7C7}" srcOrd="0" destOrd="0" presId="urn:microsoft.com/office/officeart/2005/8/layout/vList4"/>
    <dgm:cxn modelId="{8A688881-1121-4610-A2B7-CA7D03DD8E5D}" srcId="{42CB6006-EC9D-4781-9486-AA6D9E28B057}" destId="{CEC8F22A-D3D5-4BBB-9B5D-2CFFD336CBA5}" srcOrd="0" destOrd="0" parTransId="{99012A22-EAC0-4012-B022-BFF9146F6019}" sibTransId="{D5C407CA-0948-4A8A-A6B7-1C9E34024A05}"/>
    <dgm:cxn modelId="{21A9BEEF-DCF8-4FC5-8B21-91CD98BD3C5B}" type="presOf" srcId="{B72A5CC2-F8D3-4371-8A93-A2DFD2499C3D}" destId="{21EFE881-596C-4AEE-BC43-3C68147D5EFE}" srcOrd="0" destOrd="1" presId="urn:microsoft.com/office/officeart/2005/8/layout/vList4"/>
    <dgm:cxn modelId="{0E296901-832F-4CC2-8C3E-198CDCA76998}" srcId="{42CB6006-EC9D-4781-9486-AA6D9E28B057}" destId="{BD11E4E1-F3CC-4E82-A2BF-8BC797AAE651}" srcOrd="1" destOrd="0" parTransId="{484317F7-9142-4EF9-A3DA-0741C28D82DB}" sibTransId="{50FF7AB6-D08D-4301-98EF-9BFCF4E73B66}"/>
    <dgm:cxn modelId="{10646F6A-FD67-45EA-900E-227A054CB8B7}" type="presOf" srcId="{CEFE0403-389D-40B9-83F2-C7F69CE87DE4}" destId="{16F02DBA-2D03-4998-9000-FE5975880185}" srcOrd="0" destOrd="1" presId="urn:microsoft.com/office/officeart/2005/8/layout/vList4"/>
    <dgm:cxn modelId="{2DA657D5-504A-4812-A166-F0B1DECCF4C6}" srcId="{42CB6006-EC9D-4781-9486-AA6D9E28B057}" destId="{48D83713-E852-494C-9184-3FA364D48782}" srcOrd="3" destOrd="0" parTransId="{811935A1-187A-4E09-BAE5-0E6A7FE8A980}" sibTransId="{C0F79C60-6AC5-4390-AE0A-DC8174B1155F}"/>
    <dgm:cxn modelId="{03D6A01C-774F-43F4-A8D4-798638FB6B01}" srcId="{42CB6006-EC9D-4781-9486-AA6D9E28B057}" destId="{92914692-4973-45D2-A608-0593132CDB1D}" srcOrd="6" destOrd="0" parTransId="{DB8BA55A-D94C-497D-A9D2-AAA73F73BC1C}" sibTransId="{C28342E2-CBA9-4E22-850F-77F8F5EDE6DD}"/>
    <dgm:cxn modelId="{AA828609-78BA-49F3-BB09-954912452F9D}" type="presOf" srcId="{48D83713-E852-494C-9184-3FA364D48782}" destId="{EE85B8B3-8283-461E-8C25-7CD13866C49B}" srcOrd="0" destOrd="0" presId="urn:microsoft.com/office/officeart/2005/8/layout/vList4"/>
    <dgm:cxn modelId="{36F980FE-5569-42F7-A80A-1E84E60BE1FA}" type="presOf" srcId="{64440443-C44C-41DE-8798-F61514A68DD0}" destId="{E8D239B4-09F1-4947-82BC-F98DCA5A8B1D}" srcOrd="0" destOrd="0" presId="urn:microsoft.com/office/officeart/2005/8/layout/vList4"/>
    <dgm:cxn modelId="{0C4B3900-7882-4AB4-B8F3-BC23B7C0AA91}" type="presOf" srcId="{1DE3E5E2-293C-4A75-9F81-49EE29E68F14}" destId="{18547C52-D9F6-442E-8E41-BF4196147745}" srcOrd="1" destOrd="1" presId="urn:microsoft.com/office/officeart/2005/8/layout/vList4"/>
    <dgm:cxn modelId="{E8F0CF9B-448D-4D5F-9011-D88C0973D004}" srcId="{42CB6006-EC9D-4781-9486-AA6D9E28B057}" destId="{32A78504-E8B3-4A81-A9D7-B2322F6961FC}" srcOrd="4" destOrd="0" parTransId="{805F548F-825F-4585-9188-DAD9328D179E}" sibTransId="{D1AF27A1-F85F-4E58-96AC-B0A5F87C4DF7}"/>
    <dgm:cxn modelId="{9BD8A8BC-A9D2-4C00-A89F-4C2960893C1F}" type="presOf" srcId="{32A78504-E8B3-4A81-A9D7-B2322F6961FC}" destId="{DE0C2B2D-E5D6-4A4C-862A-32562C4861D3}" srcOrd="1" destOrd="0" presId="urn:microsoft.com/office/officeart/2005/8/layout/vList4"/>
    <dgm:cxn modelId="{7CBC8389-C8FD-43C3-AF7B-EF0BCC73BABA}" srcId="{42CB6006-EC9D-4781-9486-AA6D9E28B057}" destId="{64440443-C44C-41DE-8798-F61514A68DD0}" srcOrd="2" destOrd="0" parTransId="{EEF83DA8-0279-4393-A470-3D3878819A99}" sibTransId="{104A87AD-A022-49C4-A032-B62397A9C6AA}"/>
    <dgm:cxn modelId="{8E17C6E3-B147-4C55-9D53-031F56C3F5BE}" type="presOf" srcId="{92914692-4973-45D2-A608-0593132CDB1D}" destId="{CAC8CC5B-76D9-4602-A971-E74A10DE926E}" srcOrd="1" destOrd="0" presId="urn:microsoft.com/office/officeart/2005/8/layout/vList4"/>
    <dgm:cxn modelId="{11ACF7A5-F481-41A8-A554-F6893E5B42A9}" srcId="{CEC8F22A-D3D5-4BBB-9B5D-2CFFD336CBA5}" destId="{CEFE0403-389D-40B9-83F2-C7F69CE87DE4}" srcOrd="0" destOrd="0" parTransId="{B0288A4A-258C-4EB6-B612-136347078571}" sibTransId="{BFB29FCC-11C9-4BCF-BA94-523BD1CE4C8D}"/>
    <dgm:cxn modelId="{0E726BBC-9432-4C28-ACBC-81EE4A831326}" type="presOf" srcId="{42CB6006-EC9D-4781-9486-AA6D9E28B057}" destId="{0C0199F0-9A23-4CF3-BF95-2AB46E5E06C7}" srcOrd="0" destOrd="0" presId="urn:microsoft.com/office/officeart/2005/8/layout/vList4"/>
    <dgm:cxn modelId="{E2038B79-102F-43A9-AC97-8E6B7D93E84F}" type="presOf" srcId="{BD11E4E1-F3CC-4E82-A2BF-8BC797AAE651}" destId="{C318E232-535F-4003-959C-2250C0EFEE6A}" srcOrd="1" destOrd="0" presId="urn:microsoft.com/office/officeart/2005/8/layout/vList4"/>
    <dgm:cxn modelId="{4005759F-6F38-4951-A5B5-1690C714B5F5}" srcId="{BD11E4E1-F3CC-4E82-A2BF-8BC797AAE651}" destId="{B72A5CC2-F8D3-4371-8A93-A2DFD2499C3D}" srcOrd="0" destOrd="0" parTransId="{38DB9A94-D735-4940-B68D-9F5C9B651A94}" sibTransId="{FEB19AE0-2A1D-41F6-B405-A901867C03A4}"/>
    <dgm:cxn modelId="{45E6AE02-8547-4DFE-871B-E3C04BE0506C}" type="presOf" srcId="{1DE3E5E2-293C-4A75-9F81-49EE29E68F14}" destId="{E8D239B4-09F1-4947-82BC-F98DCA5A8B1D}" srcOrd="0" destOrd="1" presId="urn:microsoft.com/office/officeart/2005/8/layout/vList4"/>
    <dgm:cxn modelId="{8C65BE14-4693-4BEB-B9AF-88CF715584E3}" type="presOf" srcId="{CEC8F22A-D3D5-4BBB-9B5D-2CFFD336CBA5}" destId="{3846906E-F2E7-4C24-9CA8-6B35BDD03B8C}" srcOrd="1" destOrd="0" presId="urn:microsoft.com/office/officeart/2005/8/layout/vList4"/>
    <dgm:cxn modelId="{4578BFCE-0869-439E-AF11-C5782828C338}" type="presOf" srcId="{92914692-4973-45D2-A608-0593132CDB1D}" destId="{95C028EC-3C97-4F4B-B037-E5AFB7A77876}" srcOrd="0" destOrd="0" presId="urn:microsoft.com/office/officeart/2005/8/layout/vList4"/>
    <dgm:cxn modelId="{4AA8AD28-8D28-4369-B423-C75A4B8CFD3C}" srcId="{64440443-C44C-41DE-8798-F61514A68DD0}" destId="{1DE3E5E2-293C-4A75-9F81-49EE29E68F14}" srcOrd="0" destOrd="0" parTransId="{AC2BA4C1-896E-4417-9B02-45B20D5C84AC}" sibTransId="{6B7C2343-E0DC-4F04-B64F-C66446B29801}"/>
    <dgm:cxn modelId="{1141175D-C6D3-4A02-9EF0-4C292DA8FA91}" srcId="{42CB6006-EC9D-4781-9486-AA6D9E28B057}" destId="{87AB1B6D-D3F0-4151-90A5-66AED3C40F2C}" srcOrd="5" destOrd="0" parTransId="{AEB86033-DB68-4C3F-9C00-526C71049EC6}" sibTransId="{FA8D5504-6942-47A8-95EF-16164F1CD68C}"/>
    <dgm:cxn modelId="{E77E1FC3-3034-4EA4-A851-D62A1BD21335}" type="presOf" srcId="{87AB1B6D-D3F0-4151-90A5-66AED3C40F2C}" destId="{845D8BB2-2DD2-474C-A332-C1BF80129400}" srcOrd="1" destOrd="0" presId="urn:microsoft.com/office/officeart/2005/8/layout/vList4"/>
    <dgm:cxn modelId="{809301C5-3E33-4AF0-8B14-26275962CC52}" srcId="{42CB6006-EC9D-4781-9486-AA6D9E28B057}" destId="{A7DCB04B-5DA8-4C7F-A45C-0348B1D5BD88}" srcOrd="7" destOrd="0" parTransId="{6479A64C-A108-408E-92AB-A7033F1CB43B}" sibTransId="{2EBAFCB2-C0BC-45ED-8568-EC2C1D58322E}"/>
    <dgm:cxn modelId="{14B2C3A4-752C-4795-91F2-037E3A3FF504}" type="presOf" srcId="{BD11E4E1-F3CC-4E82-A2BF-8BC797AAE651}" destId="{21EFE881-596C-4AEE-BC43-3C68147D5EFE}" srcOrd="0" destOrd="0" presId="urn:microsoft.com/office/officeart/2005/8/layout/vList4"/>
    <dgm:cxn modelId="{DBA261F6-8961-4A1E-822D-273E56FD65D8}" type="presOf" srcId="{A7DCB04B-5DA8-4C7F-A45C-0348B1D5BD88}" destId="{9EEFE99C-8540-438E-B2EC-4AD45462CAD9}" srcOrd="0" destOrd="0" presId="urn:microsoft.com/office/officeart/2005/8/layout/vList4"/>
    <dgm:cxn modelId="{2FFE4727-137F-4DAA-8F90-42750CC39A76}" type="presOf" srcId="{CEFE0403-389D-40B9-83F2-C7F69CE87DE4}" destId="{3846906E-F2E7-4C24-9CA8-6B35BDD03B8C}" srcOrd="1" destOrd="1" presId="urn:microsoft.com/office/officeart/2005/8/layout/vList4"/>
    <dgm:cxn modelId="{30BE0866-300E-46BC-BA11-CAD764964D00}" type="presOf" srcId="{A7DCB04B-5DA8-4C7F-A45C-0348B1D5BD88}" destId="{A93559C1-C9C1-42D0-8471-E091CA0F1C31}" srcOrd="1" destOrd="0" presId="urn:microsoft.com/office/officeart/2005/8/layout/vList4"/>
    <dgm:cxn modelId="{11F2E28B-64FA-4EF7-BE57-E1532DAFCD6D}" type="presOf" srcId="{64440443-C44C-41DE-8798-F61514A68DD0}" destId="{18547C52-D9F6-442E-8E41-BF4196147745}" srcOrd="1" destOrd="0" presId="urn:microsoft.com/office/officeart/2005/8/layout/vList4"/>
    <dgm:cxn modelId="{D574E7F2-8D6C-4C10-B3B2-95FA0F2AA41D}" type="presOf" srcId="{B72A5CC2-F8D3-4371-8A93-A2DFD2499C3D}" destId="{C318E232-535F-4003-959C-2250C0EFEE6A}" srcOrd="1" destOrd="1" presId="urn:microsoft.com/office/officeart/2005/8/layout/vList4"/>
    <dgm:cxn modelId="{5210FCC1-6BE3-476F-B211-6571ABCDEFBA}" type="presParOf" srcId="{0C0199F0-9A23-4CF3-BF95-2AB46E5E06C7}" destId="{F34F0718-1EDD-4D8F-889F-87FAAE9583A6}" srcOrd="0" destOrd="0" presId="urn:microsoft.com/office/officeart/2005/8/layout/vList4"/>
    <dgm:cxn modelId="{9D160A91-6869-460E-ACA1-E78780BF0070}" type="presParOf" srcId="{F34F0718-1EDD-4D8F-889F-87FAAE9583A6}" destId="{16F02DBA-2D03-4998-9000-FE5975880185}" srcOrd="0" destOrd="0" presId="urn:microsoft.com/office/officeart/2005/8/layout/vList4"/>
    <dgm:cxn modelId="{C66961FA-6F43-4207-B6E9-4A12F0FA0C68}" type="presParOf" srcId="{F34F0718-1EDD-4D8F-889F-87FAAE9583A6}" destId="{496ECA31-B466-4370-A87E-BBCBEAB450CE}" srcOrd="1" destOrd="0" presId="urn:microsoft.com/office/officeart/2005/8/layout/vList4"/>
    <dgm:cxn modelId="{868B25D3-E425-4910-86BB-BC259C5561FB}" type="presParOf" srcId="{F34F0718-1EDD-4D8F-889F-87FAAE9583A6}" destId="{3846906E-F2E7-4C24-9CA8-6B35BDD03B8C}" srcOrd="2" destOrd="0" presId="urn:microsoft.com/office/officeart/2005/8/layout/vList4"/>
    <dgm:cxn modelId="{72A6A543-8FD3-4D16-9270-D0CD83ED2240}" type="presParOf" srcId="{0C0199F0-9A23-4CF3-BF95-2AB46E5E06C7}" destId="{F50DA1BA-2434-44B4-82CD-F872A15688B5}" srcOrd="1" destOrd="0" presId="urn:microsoft.com/office/officeart/2005/8/layout/vList4"/>
    <dgm:cxn modelId="{2F80C192-E1D5-4AEF-81EC-81595A6FBC70}" type="presParOf" srcId="{0C0199F0-9A23-4CF3-BF95-2AB46E5E06C7}" destId="{147303AE-81B3-4F85-997E-3E0B1E45891B}" srcOrd="2" destOrd="0" presId="urn:microsoft.com/office/officeart/2005/8/layout/vList4"/>
    <dgm:cxn modelId="{B5EC3AA8-5FD2-4199-BC66-30A5195F62F5}" type="presParOf" srcId="{147303AE-81B3-4F85-997E-3E0B1E45891B}" destId="{21EFE881-596C-4AEE-BC43-3C68147D5EFE}" srcOrd="0" destOrd="0" presId="urn:microsoft.com/office/officeart/2005/8/layout/vList4"/>
    <dgm:cxn modelId="{01CBA924-E865-4778-806B-9631420546AD}" type="presParOf" srcId="{147303AE-81B3-4F85-997E-3E0B1E45891B}" destId="{A87ED4EA-E885-434E-A5B1-ADA0A15A0EFD}" srcOrd="1" destOrd="0" presId="urn:microsoft.com/office/officeart/2005/8/layout/vList4"/>
    <dgm:cxn modelId="{6FD75BAB-7D8C-4165-B430-544A1CC499C9}" type="presParOf" srcId="{147303AE-81B3-4F85-997E-3E0B1E45891B}" destId="{C318E232-535F-4003-959C-2250C0EFEE6A}" srcOrd="2" destOrd="0" presId="urn:microsoft.com/office/officeart/2005/8/layout/vList4"/>
    <dgm:cxn modelId="{BED8B496-D3B5-446E-ACC1-5276377E550B}" type="presParOf" srcId="{0C0199F0-9A23-4CF3-BF95-2AB46E5E06C7}" destId="{41BAB1BD-98BD-4B09-A932-DF145CC5241A}" srcOrd="3" destOrd="0" presId="urn:microsoft.com/office/officeart/2005/8/layout/vList4"/>
    <dgm:cxn modelId="{5DFEFCF6-5329-495A-B81A-34605D33DEC1}" type="presParOf" srcId="{0C0199F0-9A23-4CF3-BF95-2AB46E5E06C7}" destId="{0EC6EE1F-4735-4CBB-B90D-C0CC4F8906C5}" srcOrd="4" destOrd="0" presId="urn:microsoft.com/office/officeart/2005/8/layout/vList4"/>
    <dgm:cxn modelId="{AE9053D2-186C-4699-9B76-4644242E1181}" type="presParOf" srcId="{0EC6EE1F-4735-4CBB-B90D-C0CC4F8906C5}" destId="{E8D239B4-09F1-4947-82BC-F98DCA5A8B1D}" srcOrd="0" destOrd="0" presId="urn:microsoft.com/office/officeart/2005/8/layout/vList4"/>
    <dgm:cxn modelId="{4EE89DDA-BB0E-4438-9C5E-FA65B60B46A0}" type="presParOf" srcId="{0EC6EE1F-4735-4CBB-B90D-C0CC4F8906C5}" destId="{DDA4C36D-FC09-4D12-9068-ABD6D107B29F}" srcOrd="1" destOrd="0" presId="urn:microsoft.com/office/officeart/2005/8/layout/vList4"/>
    <dgm:cxn modelId="{0E4A1FCA-E60C-4378-8C62-155B997A81AB}" type="presParOf" srcId="{0EC6EE1F-4735-4CBB-B90D-C0CC4F8906C5}" destId="{18547C52-D9F6-442E-8E41-BF4196147745}" srcOrd="2" destOrd="0" presId="urn:microsoft.com/office/officeart/2005/8/layout/vList4"/>
    <dgm:cxn modelId="{1FB151C1-700E-4FAF-9D63-38C75F7550D1}" type="presParOf" srcId="{0C0199F0-9A23-4CF3-BF95-2AB46E5E06C7}" destId="{1A478E8C-6CE6-42B8-98E8-0532BC79CBDE}" srcOrd="5" destOrd="0" presId="urn:microsoft.com/office/officeart/2005/8/layout/vList4"/>
    <dgm:cxn modelId="{9B62C137-EB6B-42D2-B575-28932133FF3E}" type="presParOf" srcId="{0C0199F0-9A23-4CF3-BF95-2AB46E5E06C7}" destId="{222FD9A3-EC40-4B8D-8DA8-C0D5ADA025AC}" srcOrd="6" destOrd="0" presId="urn:microsoft.com/office/officeart/2005/8/layout/vList4"/>
    <dgm:cxn modelId="{C9A0F7B0-90AB-4F2D-97F0-2AB238EDF122}" type="presParOf" srcId="{222FD9A3-EC40-4B8D-8DA8-C0D5ADA025AC}" destId="{EE85B8B3-8283-461E-8C25-7CD13866C49B}" srcOrd="0" destOrd="0" presId="urn:microsoft.com/office/officeart/2005/8/layout/vList4"/>
    <dgm:cxn modelId="{7ECB6B7F-C23B-42A1-B691-C88FEA74031E}" type="presParOf" srcId="{222FD9A3-EC40-4B8D-8DA8-C0D5ADA025AC}" destId="{228335FC-1AEE-48D2-B1E5-FAD3CF621913}" srcOrd="1" destOrd="0" presId="urn:microsoft.com/office/officeart/2005/8/layout/vList4"/>
    <dgm:cxn modelId="{86292030-89F6-4D43-BF09-48ACA9FCD6CB}" type="presParOf" srcId="{222FD9A3-EC40-4B8D-8DA8-C0D5ADA025AC}" destId="{8447336F-7981-43BE-ADF2-081E2BF453D1}" srcOrd="2" destOrd="0" presId="urn:microsoft.com/office/officeart/2005/8/layout/vList4"/>
    <dgm:cxn modelId="{2FFA3D3C-CF9F-4DE1-B69B-C61B787F0E20}" type="presParOf" srcId="{0C0199F0-9A23-4CF3-BF95-2AB46E5E06C7}" destId="{511751B5-E66A-4290-BF80-76F1561DFF0A}" srcOrd="7" destOrd="0" presId="urn:microsoft.com/office/officeart/2005/8/layout/vList4"/>
    <dgm:cxn modelId="{4C3699C3-B935-4505-AB75-9A23CC635661}" type="presParOf" srcId="{0C0199F0-9A23-4CF3-BF95-2AB46E5E06C7}" destId="{BDFB0AB9-292F-4746-9D58-FEEE2CBD0AC8}" srcOrd="8" destOrd="0" presId="urn:microsoft.com/office/officeart/2005/8/layout/vList4"/>
    <dgm:cxn modelId="{A7EBBC09-49EB-4C84-A26E-6C5D0A51B5E2}" type="presParOf" srcId="{BDFB0AB9-292F-4746-9D58-FEEE2CBD0AC8}" destId="{D41D50BD-C500-4A8B-9312-09132D93A7C7}" srcOrd="0" destOrd="0" presId="urn:microsoft.com/office/officeart/2005/8/layout/vList4"/>
    <dgm:cxn modelId="{82546B7A-4C45-4291-8E0F-811600317D0F}" type="presParOf" srcId="{BDFB0AB9-292F-4746-9D58-FEEE2CBD0AC8}" destId="{69965F6F-A954-4BAF-8F4F-96F101C540F7}" srcOrd="1" destOrd="0" presId="urn:microsoft.com/office/officeart/2005/8/layout/vList4"/>
    <dgm:cxn modelId="{0016E9AB-5B5C-4792-88B2-B9B22DD566B4}" type="presParOf" srcId="{BDFB0AB9-292F-4746-9D58-FEEE2CBD0AC8}" destId="{DE0C2B2D-E5D6-4A4C-862A-32562C4861D3}" srcOrd="2" destOrd="0" presId="urn:microsoft.com/office/officeart/2005/8/layout/vList4"/>
    <dgm:cxn modelId="{582A9FAB-74CC-450A-B97C-0F81053FDC4B}" type="presParOf" srcId="{0C0199F0-9A23-4CF3-BF95-2AB46E5E06C7}" destId="{CD0A44A1-516E-4386-AA6B-FBEBB2226C9F}" srcOrd="9" destOrd="0" presId="urn:microsoft.com/office/officeart/2005/8/layout/vList4"/>
    <dgm:cxn modelId="{F237C04E-CABA-4872-B62A-95B29C6C3548}" type="presParOf" srcId="{0C0199F0-9A23-4CF3-BF95-2AB46E5E06C7}" destId="{6D60D04E-4132-493D-B471-7D98A30669AE}" srcOrd="10" destOrd="0" presId="urn:microsoft.com/office/officeart/2005/8/layout/vList4"/>
    <dgm:cxn modelId="{A4A142E1-5946-48B2-8B6E-E201CDB63537}" type="presParOf" srcId="{6D60D04E-4132-493D-B471-7D98A30669AE}" destId="{5E67E106-0194-45D6-9D43-6E8141BCF792}" srcOrd="0" destOrd="0" presId="urn:microsoft.com/office/officeart/2005/8/layout/vList4"/>
    <dgm:cxn modelId="{2A4DC036-5784-48F0-A73D-572C2609F372}" type="presParOf" srcId="{6D60D04E-4132-493D-B471-7D98A30669AE}" destId="{A1339E2A-761B-4D42-AEFB-309B04DEB9AC}" srcOrd="1" destOrd="0" presId="urn:microsoft.com/office/officeart/2005/8/layout/vList4"/>
    <dgm:cxn modelId="{3DC452AE-661C-4A24-B281-FF9B5F2125B6}" type="presParOf" srcId="{6D60D04E-4132-493D-B471-7D98A30669AE}" destId="{845D8BB2-2DD2-474C-A332-C1BF80129400}" srcOrd="2" destOrd="0" presId="urn:microsoft.com/office/officeart/2005/8/layout/vList4"/>
    <dgm:cxn modelId="{77D8F823-7509-46CB-8BA4-21B6D61CC43E}" type="presParOf" srcId="{0C0199F0-9A23-4CF3-BF95-2AB46E5E06C7}" destId="{EAAF0761-5D96-474B-ABC1-5B6463125C96}" srcOrd="11" destOrd="0" presId="urn:microsoft.com/office/officeart/2005/8/layout/vList4"/>
    <dgm:cxn modelId="{A5A2AEB2-E02A-4D5B-B5CC-37E392A67D7F}" type="presParOf" srcId="{0C0199F0-9A23-4CF3-BF95-2AB46E5E06C7}" destId="{18EC6F32-256C-46CF-9AA7-D9FAC039388D}" srcOrd="12" destOrd="0" presId="urn:microsoft.com/office/officeart/2005/8/layout/vList4"/>
    <dgm:cxn modelId="{54F8482D-4B56-4A00-AD92-7E6171E5AF8F}" type="presParOf" srcId="{18EC6F32-256C-46CF-9AA7-D9FAC039388D}" destId="{95C028EC-3C97-4F4B-B037-E5AFB7A77876}" srcOrd="0" destOrd="0" presId="urn:microsoft.com/office/officeart/2005/8/layout/vList4"/>
    <dgm:cxn modelId="{01F027D7-7110-43E5-AF3E-E21DC5004AAA}" type="presParOf" srcId="{18EC6F32-256C-46CF-9AA7-D9FAC039388D}" destId="{CB957988-90B6-4A74-AE2E-22FBF857E7FF}" srcOrd="1" destOrd="0" presId="urn:microsoft.com/office/officeart/2005/8/layout/vList4"/>
    <dgm:cxn modelId="{6BFAD220-6605-4645-BA43-38AB3077F0B4}" type="presParOf" srcId="{18EC6F32-256C-46CF-9AA7-D9FAC039388D}" destId="{CAC8CC5B-76D9-4602-A971-E74A10DE926E}" srcOrd="2" destOrd="0" presId="urn:microsoft.com/office/officeart/2005/8/layout/vList4"/>
    <dgm:cxn modelId="{6BCD8A16-6F5A-413F-A0E3-16ECF10CF984}" type="presParOf" srcId="{0C0199F0-9A23-4CF3-BF95-2AB46E5E06C7}" destId="{7DA7F495-7239-4691-9176-0D4A177748CF}" srcOrd="13" destOrd="0" presId="urn:microsoft.com/office/officeart/2005/8/layout/vList4"/>
    <dgm:cxn modelId="{6190C20C-1A75-42E7-A803-358E77DFF9A7}" type="presParOf" srcId="{0C0199F0-9A23-4CF3-BF95-2AB46E5E06C7}" destId="{D22D34EE-E77F-4BD3-A101-B9C81B782069}" srcOrd="14" destOrd="0" presId="urn:microsoft.com/office/officeart/2005/8/layout/vList4"/>
    <dgm:cxn modelId="{052D6673-AE8C-498F-9F3C-453620AA5420}" type="presParOf" srcId="{D22D34EE-E77F-4BD3-A101-B9C81B782069}" destId="{9EEFE99C-8540-438E-B2EC-4AD45462CAD9}" srcOrd="0" destOrd="0" presId="urn:microsoft.com/office/officeart/2005/8/layout/vList4"/>
    <dgm:cxn modelId="{C7446D4D-2E50-468F-BCE6-D415897072AE}" type="presParOf" srcId="{D22D34EE-E77F-4BD3-A101-B9C81B782069}" destId="{4882C7B6-F218-4896-960A-A1AE0E690676}" srcOrd="1" destOrd="0" presId="urn:microsoft.com/office/officeart/2005/8/layout/vList4"/>
    <dgm:cxn modelId="{0EEC77B4-9678-4BEA-B176-DDF88F278EDA}" type="presParOf" srcId="{D22D34EE-E77F-4BD3-A101-B9C81B782069}" destId="{A93559C1-C9C1-42D0-8471-E091CA0F1C31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0.25694</cdr:x>
      <cdr:y>0.20668</cdr:y>
    </cdr:from>
    <cdr:to>
      <cdr:x>0.39583</cdr:x>
      <cdr:y>0.28928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2114536" y="893760"/>
          <a:ext cx="1143010" cy="35719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0.46528</cdr:x>
      <cdr:y>0.09104</cdr:y>
    </cdr:from>
    <cdr:to>
      <cdr:x>0.60417</cdr:x>
      <cdr:y>0.27276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3829048" y="393694"/>
          <a:ext cx="1143008" cy="7858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0.47396</cdr:x>
      <cdr:y>0.27276</cdr:y>
    </cdr:from>
    <cdr:to>
      <cdr:x>0.59549</cdr:x>
      <cdr:y>0.43796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3900486" y="1179512"/>
          <a:ext cx="1000132" cy="7143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0.16146</cdr:x>
      <cdr:y>0.12408</cdr:y>
    </cdr:from>
    <cdr:to>
      <cdr:x>0.49132</cdr:x>
      <cdr:y>0.33884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10800000" flipV="1">
          <a:off x="1328717" y="536570"/>
          <a:ext cx="2714645" cy="92869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ysClr val="windowText" lastClr="000000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0.30035</cdr:x>
      <cdr:y>0.1406</cdr:y>
    </cdr:from>
    <cdr:to>
      <cdr:x>0.57813</cdr:x>
      <cdr:y>0.28928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2471726" y="608008"/>
          <a:ext cx="2286016" cy="6429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0.43056</cdr:x>
      <cdr:y>0.19016</cdr:y>
    </cdr:from>
    <cdr:to>
      <cdr:x>0.54167</cdr:x>
      <cdr:y>0.40161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43296" y="8223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0.30903</cdr:x>
      <cdr:y>0.25624</cdr:y>
    </cdr:from>
    <cdr:to>
      <cdr:x>0.42014</cdr:x>
      <cdr:y>0.46769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43164" y="11080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0.31771</cdr:x>
      <cdr:y>0.27276</cdr:y>
    </cdr:from>
    <cdr:to>
      <cdr:x>0.42882</cdr:x>
      <cdr:y>0.48421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14602" y="1179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128,0 %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0.17364</cdr:y>
    </cdr:from>
    <cdr:to>
      <cdr:x>0.69097</cdr:x>
      <cdr:y>0.42144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3328982" y="750884"/>
          <a:ext cx="2357454" cy="10715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0.48264</cdr:x>
      <cdr:y>0.37188</cdr:y>
    </cdr:from>
    <cdr:to>
      <cdr:x>0.55208</cdr:x>
      <cdr:y>0.48752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971924" y="1608140"/>
          <a:ext cx="57150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147,6%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0.47396</cdr:x>
      <cdr:y>0.32232</cdr:y>
    </cdr:from>
    <cdr:to>
      <cdr:x>0.60417</cdr:x>
      <cdr:y>0.48752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346466">
          <a:off x="3900486" y="1393826"/>
          <a:ext cx="1071570" cy="7143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121.2%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0.38715</cdr:x>
      <cdr:y>0.17364</cdr:y>
    </cdr:from>
    <cdr:to>
      <cdr:x>0.49826</cdr:x>
      <cdr:y>0.38509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86106" y="7508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0.1406</cdr:y>
    </cdr:from>
    <cdr:to>
      <cdr:x>0.51562</cdr:x>
      <cdr:y>0.35205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8982" y="608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6530,0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0.74306</cdr:x>
      <cdr:y>0.07452</cdr:y>
    </cdr:from>
    <cdr:to>
      <cdr:x>0.85417</cdr:x>
      <cdr:y>0.28598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15064" y="322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7912,6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0.07465</cdr:x>
      <cdr:y>0.10756</cdr:y>
    </cdr:from>
    <cdr:to>
      <cdr:x>0.18576</cdr:x>
      <cdr:y>0.31901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4338" y="4651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Тыс.руб.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0.47396</cdr:x>
      <cdr:y>0.32232</cdr:y>
    </cdr:from>
    <cdr:to>
      <cdr:x>0.60417</cdr:x>
      <cdr:y>0.48752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9346466">
          <a:off x="3900486" y="1393826"/>
          <a:ext cx="1071570" cy="71438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110,2%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0.38715</cdr:x>
      <cdr:y>0.17364</cdr:y>
    </cdr:from>
    <cdr:to>
      <cdr:x>0.49826</cdr:x>
      <cdr:y>0.38509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86106" y="7508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0.40451</cdr:x>
      <cdr:y>0.1406</cdr:y>
    </cdr:from>
    <cdr:to>
      <cdr:x>0.51562</cdr:x>
      <cdr:y>0.35205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8982" y="608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470.1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0.74306</cdr:x>
      <cdr:y>0.07452</cdr:y>
    </cdr:from>
    <cdr:to>
      <cdr:x>0.85417</cdr:x>
      <cdr:y>0.28598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15064" y="322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518,1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0.07465</cdr:x>
      <cdr:y>0.10756</cdr:y>
    </cdr:from>
    <cdr:to>
      <cdr:x>0.18576</cdr:x>
      <cdr:y>0.31901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14338" y="4651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Тыс.руб.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7AD1B-0FB7-4527-BFC9-476C38AEB247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2BB8-F2DE-4998-A3F0-8D3236125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4DE99-DB22-4F03-9119-6B2E582432A8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EED40-7D82-43E8-A058-644DD6EB93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ED40-7D82-43E8-A058-644DD6EB939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ED40-7D82-43E8-A058-644DD6EB93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EED40-7D82-43E8-A058-644DD6EB939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0AF3E7-02CF-4F7C-AFB2-005FF136A745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B03B9-FD54-463E-BD87-A93F316FCB8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C09E-DFB8-488A-94C4-3E7617C1076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E491F-2B2C-4DBE-B588-DB606D94F814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3FC3-8157-4C4B-8B47-4A798709BC8C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D9261B-F65E-4EBA-AC76-9828F7EBB6EC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070CBA-53CB-4A9E-A90B-4C3D9DC6A79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6A3F-C2B0-40FB-8B04-08D759FF4D12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5E37-CD37-4728-B5EB-91E08244235C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9234-5D6F-4476-904C-1F4D9F86FEF3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3C315B-D8D0-4E3D-ACD6-04724F898E8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BC70B0A-EEE3-4B2C-814C-026FDF8AA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бюджета Киевского сельского поселения Кашарского района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 2013 год</a:t>
            </a:r>
            <a:endParaRPr lang="ru-RU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Структура расходов бюджета Киевского сельского поселения в 2013 году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10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00562" y="4572008"/>
            <a:ext cx="157163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Динамика расходов бюджета поселения на реализацию долгосрочных муниципальных программ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расходов бюджета поселения на социальную и культурную сферу в 2013 году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Динамика расходов бюджета Киевского сельского поселения на культуру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Динамика расходов бюджета Киевского сельского поселения на дорожное хозяйство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Динамика расходов бюджета Киевского сельского поселения в 2012-2013 гг.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Мониторинг исполнения установленного для Киевского сельского поселения на содержание органов местного самоуправления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2533650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на передачу межбюджетных трансфертов бюджету Кашарского  района из бюджета поселения на осуществление части полномочий по решению вопросов местного значения 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8229600" cy="407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32"/>
            <a:ext cx="8382000" cy="1355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Реализация утвержденных Главой Киевского сельского поселения основных направлений бюджетной и налоговой политики  в 2013 году</a:t>
            </a:r>
            <a:br>
              <a:rPr lang="ru-RU" sz="2400" dirty="0" smtClean="0"/>
            </a:br>
            <a:r>
              <a:rPr lang="ru-RU" sz="2400" dirty="0" smtClean="0"/>
              <a:t>(Постановление от 23.10.2012 №3)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541088"/>
          </a:xfrm>
        </p:spPr>
        <p:txBody>
          <a:bodyPr/>
          <a:lstStyle/>
          <a:p>
            <a:r>
              <a:rPr lang="ru-RU" dirty="0" smtClean="0"/>
              <a:t>Направления бюджетной политики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683964"/>
          </a:xfrm>
        </p:spPr>
        <p:txBody>
          <a:bodyPr/>
          <a:lstStyle/>
          <a:p>
            <a:r>
              <a:rPr lang="ru-RU" dirty="0" smtClean="0"/>
              <a:t>Результаты исполнения по бюджету в 2013 году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57356" y="2928934"/>
            <a:ext cx="98469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7290" y="4143380"/>
            <a:ext cx="2143140" cy="23574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Наращивание налогового потенциала </a:t>
            </a:r>
          </a:p>
          <a:p>
            <a:pPr algn="ctr"/>
            <a:r>
              <a:rPr lang="ru-RU" dirty="0" smtClean="0"/>
              <a:t>поселения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072198" y="3000372"/>
            <a:ext cx="10001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4214818"/>
            <a:ext cx="5286412" cy="2214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Собственные налоговые и неналоговые доходы поселения в 2013 году исполнены в сумме 6255,1 тыс.руб.или 110,1 процент к плану.</a:t>
            </a:r>
          </a:p>
          <a:p>
            <a:pPr algn="ctr"/>
            <a:r>
              <a:rPr lang="ru-RU" dirty="0" smtClean="0"/>
              <a:t>Полученные объем превышает достигнутый уровень 2012 года на 1891,5 тыс.руб.и выше бюджетных назначений на 1625 тыс.руб.</a:t>
            </a:r>
            <a:endParaRPr lang="ru-RU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5F3-454E-4CCD-90D7-3B273F9ED01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0001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643702" y="1000108"/>
            <a:ext cx="4846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000240"/>
            <a:ext cx="2071702" cy="2000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Программно- целевой метод бюджетного планирования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071678"/>
            <a:ext cx="6572296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реализацию Муниципальных долгосрочных программ направлено 3801,7 тыс.руб. или 48,1 % всех расходов бюджета поселения, что на 8,7 процентов выше показателя 2012 года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4071942"/>
            <a:ext cx="2000264" cy="26432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формы муниципальных учреждений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4214818"/>
            <a:ext cx="6572296" cy="2428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конец 2013 года в поселении в новом статусе функционирует одно учреждение культуры.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A16-5EDD-4A3E-9088-FD1F053836CE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000108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643702" y="1000108"/>
            <a:ext cx="4846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000240"/>
            <a:ext cx="2285984" cy="20002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Предоставление качественных бюджетных услуг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2071678"/>
            <a:ext cx="607223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Из местного бюджета в 2013 году выдано субсидий бюджетным учреждениям на сумму 2068,0 тыс.руб., на исполнение муниципального задания.</a:t>
            </a:r>
          </a:p>
          <a:p>
            <a:pPr algn="ctr"/>
            <a:r>
              <a:rPr lang="ru-RU" dirty="0" smtClean="0"/>
              <a:t>Привлечены средства областного бюджета в сумме </a:t>
            </a:r>
          </a:p>
          <a:p>
            <a:pPr algn="ctr"/>
            <a:r>
              <a:rPr lang="ru-RU" dirty="0" smtClean="0"/>
              <a:t>28,5 тыс.руб.на приобретение  музыкальных инструментов.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4071942"/>
            <a:ext cx="2643174" cy="264320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сбалансированности местного бюджета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4214818"/>
            <a:ext cx="6143668" cy="2428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отчетном году бюджету поселению было выделено из областного бюджета дотация в сумме </a:t>
            </a:r>
            <a:r>
              <a:rPr lang="ru-RU" dirty="0" smtClean="0"/>
              <a:t>895,0 тыс.руб.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A16-5EDD-4A3E-9088-FD1F053836CE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428728" y="100010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643702" y="100010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000240"/>
            <a:ext cx="2285984" cy="24288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643050"/>
            <a:ext cx="6500858" cy="3500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750" dirty="0" smtClean="0"/>
              <a:t>1.Приобретение </a:t>
            </a:r>
            <a:r>
              <a:rPr lang="ru-RU" sz="1750" dirty="0" smtClean="0"/>
              <a:t>и замена ламп </a:t>
            </a:r>
            <a:endParaRPr lang="ru-RU" sz="1750" dirty="0" smtClean="0"/>
          </a:p>
          <a:p>
            <a:r>
              <a:rPr lang="ru-RU" sz="1750" dirty="0" smtClean="0"/>
              <a:t>для </a:t>
            </a:r>
            <a:r>
              <a:rPr lang="ru-RU" sz="1750" dirty="0" smtClean="0"/>
              <a:t>уличного </a:t>
            </a:r>
            <a:r>
              <a:rPr lang="ru-RU" sz="1750" dirty="0" smtClean="0"/>
              <a:t>освещения - .50,0 тыс.руб.</a:t>
            </a:r>
          </a:p>
          <a:p>
            <a:r>
              <a:rPr lang="ru-RU" sz="1750" dirty="0" smtClean="0"/>
              <a:t>2.</a:t>
            </a:r>
            <a:r>
              <a:rPr lang="ru-RU" sz="1750" dirty="0" smtClean="0"/>
              <a:t> </a:t>
            </a:r>
            <a:r>
              <a:rPr lang="ru-RU" sz="1750" dirty="0" smtClean="0"/>
              <a:t>Текущий ремонт </a:t>
            </a:r>
            <a:r>
              <a:rPr lang="ru-RU" sz="1750" dirty="0" smtClean="0"/>
              <a:t>и содержание </a:t>
            </a:r>
            <a:endParaRPr lang="ru-RU" sz="1750" dirty="0" smtClean="0"/>
          </a:p>
          <a:p>
            <a:r>
              <a:rPr lang="ru-RU" sz="1750" dirty="0" smtClean="0"/>
              <a:t>памятников – 30,0 тыс.руб. </a:t>
            </a:r>
          </a:p>
          <a:p>
            <a:r>
              <a:rPr lang="ru-RU" sz="1750" dirty="0" smtClean="0"/>
              <a:t>3 .</a:t>
            </a:r>
            <a:r>
              <a:rPr lang="ru-RU" sz="1750" dirty="0" smtClean="0"/>
              <a:t>Содержание парков и зеленых </a:t>
            </a:r>
            <a:endParaRPr lang="ru-RU" sz="1750" dirty="0" smtClean="0"/>
          </a:p>
          <a:p>
            <a:r>
              <a:rPr lang="ru-RU" sz="1750" dirty="0" smtClean="0"/>
              <a:t>насаждений – 19,19 тыс.руб.</a:t>
            </a:r>
          </a:p>
          <a:p>
            <a:r>
              <a:rPr lang="ru-RU" sz="1750" dirty="0" smtClean="0"/>
              <a:t>4.Содержание </a:t>
            </a:r>
            <a:r>
              <a:rPr lang="ru-RU" sz="1750" dirty="0" smtClean="0"/>
              <a:t>мест захоронений </a:t>
            </a:r>
            <a:r>
              <a:rPr lang="ru-RU" sz="1750" dirty="0" smtClean="0"/>
              <a:t>– 16.0 тыс.руб.</a:t>
            </a:r>
          </a:p>
          <a:p>
            <a:r>
              <a:rPr lang="ru-RU" sz="1750" dirty="0" smtClean="0"/>
              <a:t>6</a:t>
            </a:r>
            <a:r>
              <a:rPr lang="ru-RU" sz="1750" dirty="0" smtClean="0"/>
              <a:t>. Уличное освещение в темное время </a:t>
            </a:r>
            <a:r>
              <a:rPr lang="ru-RU" sz="1750" dirty="0" smtClean="0"/>
              <a:t>суток- 296,6 тыс.руб.</a:t>
            </a:r>
          </a:p>
          <a:p>
            <a:r>
              <a:rPr lang="ru-RU" sz="1750" dirty="0" smtClean="0"/>
              <a:t>7. Приобретение </a:t>
            </a:r>
            <a:r>
              <a:rPr lang="ru-RU" sz="1750" dirty="0" smtClean="0"/>
              <a:t>водонапорных башен – 620,0 тыс.руб.</a:t>
            </a:r>
          </a:p>
          <a:p>
            <a:r>
              <a:rPr lang="ru-RU" sz="1750" dirty="0" smtClean="0"/>
              <a:t>8. Утилизация бытовых и промышленных </a:t>
            </a:r>
            <a:r>
              <a:rPr lang="ru-RU" sz="1750" dirty="0" smtClean="0"/>
              <a:t>отходов- 140, тыс.руб.</a:t>
            </a:r>
          </a:p>
          <a:p>
            <a:endParaRPr lang="ru-RU" sz="175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5286388"/>
            <a:ext cx="2357422" cy="14287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Дороги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5286388"/>
            <a:ext cx="6500858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1.Текущий ремонт </a:t>
            </a:r>
            <a:r>
              <a:rPr lang="ru-RU" dirty="0" err="1" smtClean="0"/>
              <a:t>внутрипоселковых</a:t>
            </a:r>
            <a:r>
              <a:rPr lang="ru-RU" dirty="0" smtClean="0"/>
              <a:t> дорог- 120,4 тыс.руб.</a:t>
            </a:r>
          </a:p>
          <a:p>
            <a:r>
              <a:rPr lang="ru-RU" dirty="0" smtClean="0"/>
              <a:t>2.Уборка снега с дорог – 90,0 тыс.руб.</a:t>
            </a: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A16-5EDD-4A3E-9088-FD1F053836CE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Динамика доходов бюджета Киевского сельского поселения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429520" y="2000240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500298" y="4143380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/>
              <a:t>Динамика собственных доходов бюджета поселения</a:t>
            </a:r>
            <a:br>
              <a:rPr lang="ru-RU" sz="2800" dirty="0" smtClean="0"/>
            </a:b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тыс.руб.</a:t>
            </a:r>
            <a:endParaRPr lang="ru-RU" sz="1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Объем налоговых и неналоговых доходов бюджета Киевского сельского поселения в 2013  году составил 8473,1 тыс.руб.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налоговых доходов бюджета поселения в 2013 году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16D6-DB7A-442A-B30B-ED66A46EE9A1}" type="datetime1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0B0A-EEE3-4B2C-814C-026FDF8AAA5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552</TotalTime>
  <Words>513</Words>
  <Application>Microsoft Office PowerPoint</Application>
  <PresentationFormat>Экран (4:3)</PresentationFormat>
  <Paragraphs>104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Исполнение бюджета Киевского сельского поселения Кашарского района </vt:lpstr>
      <vt:lpstr>Реализация утвержденных Главой Киевского сельского поселения основных направлений бюджетной и налоговой политики  в 2013 году (Постановление от 23.10.2012 №3) </vt:lpstr>
      <vt:lpstr>Слайд 3</vt:lpstr>
      <vt:lpstr>Слайд 4</vt:lpstr>
      <vt:lpstr>Слайд 5</vt:lpstr>
      <vt:lpstr>Динамика доходов бюджета Киевского сельского поселения</vt:lpstr>
      <vt:lpstr>Динамика собственных доходов бюджета поселения тыс.руб.</vt:lpstr>
      <vt:lpstr>Объем налоговых и неналоговых доходов бюджета Киевского сельского поселения в 2013  году составил 8473,1 тыс.руб.</vt:lpstr>
      <vt:lpstr>Структура налоговых доходов бюджета поселения в 2013 году</vt:lpstr>
      <vt:lpstr>Структура расходов бюджета Киевского сельского поселения в 2013 году</vt:lpstr>
      <vt:lpstr>Динамика расходов бюджета поселения на реализацию долгосрочных муниципальных программ</vt:lpstr>
      <vt:lpstr>Структура расходов бюджета поселения на социальную и культурную сферу в 2013 году</vt:lpstr>
      <vt:lpstr>Динамика расходов бюджета Киевского сельского поселения на культуру</vt:lpstr>
      <vt:lpstr>Динамика расходов бюджета Киевского сельского поселения на дорожное хозяйство</vt:lpstr>
      <vt:lpstr>Динамика расходов бюджета Киевского сельского поселения в 2012-2013 гг.</vt:lpstr>
      <vt:lpstr>Мониторинг исполнения установленного для Киевского сельского поселения на содержание органов местного самоуправления</vt:lpstr>
      <vt:lpstr>Динамика расходов на передачу межбюджетных трансфертов бюджету Кашарского  района из бюджета поселения на осуществление части полномочий по решению вопросов местного значения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Киевского сельского поселения Кашарского района </dc:title>
  <dc:creator>Server</dc:creator>
  <cp:lastModifiedBy>Admin</cp:lastModifiedBy>
  <cp:revision>63</cp:revision>
  <dcterms:created xsi:type="dcterms:W3CDTF">2014-05-13T06:00:16Z</dcterms:created>
  <dcterms:modified xsi:type="dcterms:W3CDTF">2014-05-14T19:34:16Z</dcterms:modified>
</cp:coreProperties>
</file>